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74" r:id="rId2"/>
    <p:sldId id="273" r:id="rId3"/>
    <p:sldId id="276" r:id="rId4"/>
    <p:sldId id="313" r:id="rId5"/>
    <p:sldId id="270" r:id="rId6"/>
    <p:sldId id="257" r:id="rId7"/>
    <p:sldId id="258" r:id="rId8"/>
    <p:sldId id="259" r:id="rId9"/>
    <p:sldId id="260" r:id="rId10"/>
    <p:sldId id="314" r:id="rId11"/>
    <p:sldId id="262" r:id="rId12"/>
    <p:sldId id="264" r:id="rId13"/>
    <p:sldId id="261" r:id="rId14"/>
    <p:sldId id="315" r:id="rId15"/>
    <p:sldId id="265" r:id="rId16"/>
    <p:sldId id="266" r:id="rId17"/>
    <p:sldId id="316" r:id="rId18"/>
    <p:sldId id="267" r:id="rId19"/>
    <p:sldId id="268" r:id="rId20"/>
    <p:sldId id="317" r:id="rId21"/>
    <p:sldId id="324" r:id="rId22"/>
    <p:sldId id="321" r:id="rId23"/>
    <p:sldId id="322" r:id="rId24"/>
    <p:sldId id="263" r:id="rId25"/>
    <p:sldId id="318" r:id="rId26"/>
    <p:sldId id="293" r:id="rId27"/>
    <p:sldId id="280" r:id="rId28"/>
    <p:sldId id="301" r:id="rId29"/>
    <p:sldId id="281" r:id="rId30"/>
    <p:sldId id="282" r:id="rId31"/>
    <p:sldId id="283" r:id="rId32"/>
    <p:sldId id="284" r:id="rId33"/>
    <p:sldId id="285" r:id="rId34"/>
    <p:sldId id="286" r:id="rId35"/>
    <p:sldId id="288" r:id="rId36"/>
    <p:sldId id="297" r:id="rId37"/>
    <p:sldId id="298" r:id="rId38"/>
    <p:sldId id="299" r:id="rId39"/>
    <p:sldId id="323" r:id="rId40"/>
    <p:sldId id="294" r:id="rId41"/>
    <p:sldId id="319" r:id="rId42"/>
    <p:sldId id="304" r:id="rId43"/>
    <p:sldId id="320" r:id="rId44"/>
    <p:sldId id="27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DB993-1055-4656-8A58-A2B82F3A359F}" v="4" dt="2024-07-18T17:55:18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ayak Goni" userId="cdeb008b-5468-467e-bcd3-d367b2edee8e" providerId="ADAL" clId="{6B9DB993-1055-4656-8A58-A2B82F3A359F}"/>
    <pc:docChg chg="undo custSel addSld delSld modSld">
      <pc:chgData name="Vinayak Goni" userId="cdeb008b-5468-467e-bcd3-d367b2edee8e" providerId="ADAL" clId="{6B9DB993-1055-4656-8A58-A2B82F3A359F}" dt="2024-07-18T18:20:09.652" v="154" actId="20577"/>
      <pc:docMkLst>
        <pc:docMk/>
      </pc:docMkLst>
      <pc:sldChg chg="modSp mod">
        <pc:chgData name="Vinayak Goni" userId="cdeb008b-5468-467e-bcd3-d367b2edee8e" providerId="ADAL" clId="{6B9DB993-1055-4656-8A58-A2B82F3A359F}" dt="2024-07-18T18:12:28.400" v="150" actId="108"/>
        <pc:sldMkLst>
          <pc:docMk/>
          <pc:sldMk cId="0" sldId="268"/>
        </pc:sldMkLst>
        <pc:spChg chg="mod">
          <ac:chgData name="Vinayak Goni" userId="cdeb008b-5468-467e-bcd3-d367b2edee8e" providerId="ADAL" clId="{6B9DB993-1055-4656-8A58-A2B82F3A359F}" dt="2024-07-18T18:12:28.400" v="150" actId="108"/>
          <ac:spMkLst>
            <pc:docMk/>
            <pc:sldMk cId="0" sldId="268"/>
            <ac:spMk id="2" creationId="{00000000-0000-0000-0000-000000000000}"/>
          </ac:spMkLst>
        </pc:spChg>
      </pc:sldChg>
      <pc:sldChg chg="modSp mod">
        <pc:chgData name="Vinayak Goni" userId="cdeb008b-5468-467e-bcd3-d367b2edee8e" providerId="ADAL" clId="{6B9DB993-1055-4656-8A58-A2B82F3A359F}" dt="2024-07-18T17:46:03.716" v="8" actId="20577"/>
        <pc:sldMkLst>
          <pc:docMk/>
          <pc:sldMk cId="4067152562" sldId="273"/>
        </pc:sldMkLst>
        <pc:spChg chg="mod">
          <ac:chgData name="Vinayak Goni" userId="cdeb008b-5468-467e-bcd3-d367b2edee8e" providerId="ADAL" clId="{6B9DB993-1055-4656-8A58-A2B82F3A359F}" dt="2024-07-18T17:46:03.716" v="8" actId="20577"/>
          <ac:spMkLst>
            <pc:docMk/>
            <pc:sldMk cId="4067152562" sldId="273"/>
            <ac:spMk id="2" creationId="{FFE38C97-FCE6-560F-D362-F751F031F36F}"/>
          </ac:spMkLst>
        </pc:spChg>
      </pc:sldChg>
      <pc:sldChg chg="modSp mod">
        <pc:chgData name="Vinayak Goni" userId="cdeb008b-5468-467e-bcd3-d367b2edee8e" providerId="ADAL" clId="{6B9DB993-1055-4656-8A58-A2B82F3A359F}" dt="2024-07-18T17:58:37.151" v="110" actId="108"/>
        <pc:sldMkLst>
          <pc:docMk/>
          <pc:sldMk cId="3546273476" sldId="288"/>
        </pc:sldMkLst>
        <pc:spChg chg="mod">
          <ac:chgData name="Vinayak Goni" userId="cdeb008b-5468-467e-bcd3-d367b2edee8e" providerId="ADAL" clId="{6B9DB993-1055-4656-8A58-A2B82F3A359F}" dt="2024-07-18T17:58:37.151" v="110" actId="108"/>
          <ac:spMkLst>
            <pc:docMk/>
            <pc:sldMk cId="3546273476" sldId="288"/>
            <ac:spMk id="8" creationId="{7BFDF75C-3EFC-02FE-B890-8C562C20DDF2}"/>
          </ac:spMkLst>
        </pc:spChg>
      </pc:sldChg>
      <pc:sldChg chg="modSp del mod">
        <pc:chgData name="Vinayak Goni" userId="cdeb008b-5468-467e-bcd3-d367b2edee8e" providerId="ADAL" clId="{6B9DB993-1055-4656-8A58-A2B82F3A359F}" dt="2024-07-18T18:10:46.296" v="114" actId="2696"/>
        <pc:sldMkLst>
          <pc:docMk/>
          <pc:sldMk cId="688003321" sldId="289"/>
        </pc:sldMkLst>
        <pc:spChg chg="mod">
          <ac:chgData name="Vinayak Goni" userId="cdeb008b-5468-467e-bcd3-d367b2edee8e" providerId="ADAL" clId="{6B9DB993-1055-4656-8A58-A2B82F3A359F}" dt="2024-07-18T18:10:42.445" v="113" actId="1076"/>
          <ac:spMkLst>
            <pc:docMk/>
            <pc:sldMk cId="688003321" sldId="289"/>
            <ac:spMk id="2" creationId="{6F8D5BF9-4924-6DF4-816C-9847513F7494}"/>
          </ac:spMkLst>
        </pc:spChg>
      </pc:sldChg>
      <pc:sldChg chg="del">
        <pc:chgData name="Vinayak Goni" userId="cdeb008b-5468-467e-bcd3-d367b2edee8e" providerId="ADAL" clId="{6B9DB993-1055-4656-8A58-A2B82F3A359F}" dt="2024-07-18T18:10:50.815" v="115" actId="2696"/>
        <pc:sldMkLst>
          <pc:docMk/>
          <pc:sldMk cId="1083129878" sldId="290"/>
        </pc:sldMkLst>
      </pc:sldChg>
      <pc:sldChg chg="modSp mod">
        <pc:chgData name="Vinayak Goni" userId="cdeb008b-5468-467e-bcd3-d367b2edee8e" providerId="ADAL" clId="{6B9DB993-1055-4656-8A58-A2B82F3A359F}" dt="2024-07-18T18:10:36.462" v="112" actId="108"/>
        <pc:sldMkLst>
          <pc:docMk/>
          <pc:sldMk cId="1128692585" sldId="294"/>
        </pc:sldMkLst>
        <pc:spChg chg="mod">
          <ac:chgData name="Vinayak Goni" userId="cdeb008b-5468-467e-bcd3-d367b2edee8e" providerId="ADAL" clId="{6B9DB993-1055-4656-8A58-A2B82F3A359F}" dt="2024-07-18T18:10:36.462" v="112" actId="108"/>
          <ac:spMkLst>
            <pc:docMk/>
            <pc:sldMk cId="1128692585" sldId="294"/>
            <ac:spMk id="2" creationId="{91BD1152-8648-214E-F92B-62A8A02C79CB}"/>
          </ac:spMkLst>
        </pc:spChg>
      </pc:sldChg>
      <pc:sldChg chg="modSp mod">
        <pc:chgData name="Vinayak Goni" userId="cdeb008b-5468-467e-bcd3-d367b2edee8e" providerId="ADAL" clId="{6B9DB993-1055-4656-8A58-A2B82F3A359F}" dt="2024-07-18T17:58:26.246" v="109" actId="108"/>
        <pc:sldMkLst>
          <pc:docMk/>
          <pc:sldMk cId="3631160012" sldId="298"/>
        </pc:sldMkLst>
        <pc:spChg chg="mod">
          <ac:chgData name="Vinayak Goni" userId="cdeb008b-5468-467e-bcd3-d367b2edee8e" providerId="ADAL" clId="{6B9DB993-1055-4656-8A58-A2B82F3A359F}" dt="2024-07-18T17:58:26.246" v="109" actId="108"/>
          <ac:spMkLst>
            <pc:docMk/>
            <pc:sldMk cId="3631160012" sldId="298"/>
            <ac:spMk id="4" creationId="{BFD94147-5C16-C826-0EDE-8723788C3BF1}"/>
          </ac:spMkLst>
        </pc:spChg>
      </pc:sldChg>
      <pc:sldChg chg="modSp mod">
        <pc:chgData name="Vinayak Goni" userId="cdeb008b-5468-467e-bcd3-d367b2edee8e" providerId="ADAL" clId="{6B9DB993-1055-4656-8A58-A2B82F3A359F}" dt="2024-07-18T17:58:11.066" v="106" actId="108"/>
        <pc:sldMkLst>
          <pc:docMk/>
          <pc:sldMk cId="2008725425" sldId="299"/>
        </pc:sldMkLst>
        <pc:spChg chg="mod">
          <ac:chgData name="Vinayak Goni" userId="cdeb008b-5468-467e-bcd3-d367b2edee8e" providerId="ADAL" clId="{6B9DB993-1055-4656-8A58-A2B82F3A359F}" dt="2024-07-18T17:58:11.066" v="106" actId="108"/>
          <ac:spMkLst>
            <pc:docMk/>
            <pc:sldMk cId="2008725425" sldId="299"/>
            <ac:spMk id="2" creationId="{68E36D32-F8D1-89DA-4AD4-1D64D3F4BEA5}"/>
          </ac:spMkLst>
        </pc:spChg>
      </pc:sldChg>
      <pc:sldChg chg="modSp mod">
        <pc:chgData name="Vinayak Goni" userId="cdeb008b-5468-467e-bcd3-d367b2edee8e" providerId="ADAL" clId="{6B9DB993-1055-4656-8A58-A2B82F3A359F}" dt="2024-07-18T18:19:55.400" v="152" actId="20577"/>
        <pc:sldMkLst>
          <pc:docMk/>
          <pc:sldMk cId="3275120491" sldId="317"/>
        </pc:sldMkLst>
        <pc:spChg chg="mod">
          <ac:chgData name="Vinayak Goni" userId="cdeb008b-5468-467e-bcd3-d367b2edee8e" providerId="ADAL" clId="{6B9DB993-1055-4656-8A58-A2B82F3A359F}" dt="2024-07-18T18:19:55.400" v="152" actId="20577"/>
          <ac:spMkLst>
            <pc:docMk/>
            <pc:sldMk cId="3275120491" sldId="317"/>
            <ac:spMk id="2" creationId="{31E10A5B-81F6-28D7-A8C2-8E40085C8FCF}"/>
          </ac:spMkLst>
        </pc:spChg>
      </pc:sldChg>
      <pc:sldChg chg="modSp mod">
        <pc:chgData name="Vinayak Goni" userId="cdeb008b-5468-467e-bcd3-d367b2edee8e" providerId="ADAL" clId="{6B9DB993-1055-4656-8A58-A2B82F3A359F}" dt="2024-07-18T18:10:21.857" v="111" actId="108"/>
        <pc:sldMkLst>
          <pc:docMk/>
          <pc:sldMk cId="1075061674" sldId="321"/>
        </pc:sldMkLst>
        <pc:spChg chg="mod">
          <ac:chgData name="Vinayak Goni" userId="cdeb008b-5468-467e-bcd3-d367b2edee8e" providerId="ADAL" clId="{6B9DB993-1055-4656-8A58-A2B82F3A359F}" dt="2024-07-18T18:10:21.857" v="111" actId="108"/>
          <ac:spMkLst>
            <pc:docMk/>
            <pc:sldMk cId="1075061674" sldId="321"/>
            <ac:spMk id="2" creationId="{6F8D5BF9-4924-6DF4-816C-9847513F7494}"/>
          </ac:spMkLst>
        </pc:spChg>
      </pc:sldChg>
      <pc:sldChg chg="modSp add mod">
        <pc:chgData name="Vinayak Goni" userId="cdeb008b-5468-467e-bcd3-d367b2edee8e" providerId="ADAL" clId="{6B9DB993-1055-4656-8A58-A2B82F3A359F}" dt="2024-07-18T17:57:55.665" v="105" actId="108"/>
        <pc:sldMkLst>
          <pc:docMk/>
          <pc:sldMk cId="511649857" sldId="323"/>
        </pc:sldMkLst>
        <pc:spChg chg="mod">
          <ac:chgData name="Vinayak Goni" userId="cdeb008b-5468-467e-bcd3-d367b2edee8e" providerId="ADAL" clId="{6B9DB993-1055-4656-8A58-A2B82F3A359F}" dt="2024-07-18T17:57:55.665" v="105" actId="108"/>
          <ac:spMkLst>
            <pc:docMk/>
            <pc:sldMk cId="511649857" sldId="323"/>
            <ac:spMk id="2" creationId="{68E36D32-F8D1-89DA-4AD4-1D64D3F4BEA5}"/>
          </ac:spMkLst>
        </pc:spChg>
      </pc:sldChg>
      <pc:sldChg chg="new del">
        <pc:chgData name="Vinayak Goni" userId="cdeb008b-5468-467e-bcd3-d367b2edee8e" providerId="ADAL" clId="{6B9DB993-1055-4656-8A58-A2B82F3A359F}" dt="2024-07-18T17:54:40.450" v="51" actId="2696"/>
        <pc:sldMkLst>
          <pc:docMk/>
          <pc:sldMk cId="1125559648" sldId="323"/>
        </pc:sldMkLst>
      </pc:sldChg>
      <pc:sldChg chg="delSp modSp new mod">
        <pc:chgData name="Vinayak Goni" userId="cdeb008b-5468-467e-bcd3-d367b2edee8e" providerId="ADAL" clId="{6B9DB993-1055-4656-8A58-A2B82F3A359F}" dt="2024-07-18T18:20:09.652" v="154" actId="20577"/>
        <pc:sldMkLst>
          <pc:docMk/>
          <pc:sldMk cId="3927661829" sldId="324"/>
        </pc:sldMkLst>
        <pc:spChg chg="mod">
          <ac:chgData name="Vinayak Goni" userId="cdeb008b-5468-467e-bcd3-d367b2edee8e" providerId="ADAL" clId="{6B9DB993-1055-4656-8A58-A2B82F3A359F}" dt="2024-07-18T18:20:09.652" v="154" actId="20577"/>
          <ac:spMkLst>
            <pc:docMk/>
            <pc:sldMk cId="3927661829" sldId="324"/>
            <ac:spMk id="2" creationId="{CE610A4D-7EA1-8F69-DAB8-2241403A5F5B}"/>
          </ac:spMkLst>
        </pc:spChg>
        <pc:spChg chg="del">
          <ac:chgData name="Vinayak Goni" userId="cdeb008b-5468-467e-bcd3-d367b2edee8e" providerId="ADAL" clId="{6B9DB993-1055-4656-8A58-A2B82F3A359F}" dt="2024-07-18T18:11:59.234" v="149" actId="478"/>
          <ac:spMkLst>
            <pc:docMk/>
            <pc:sldMk cId="3927661829" sldId="324"/>
            <ac:spMk id="3" creationId="{9DCD9701-B818-A195-7184-AAACCC842B8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A7315-FED6-46F3-9FC9-0EAEEFFE1ADC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ABB6E-1745-46BC-9284-09A6F760D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090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6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7218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74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59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4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1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4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0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0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7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FC84F-5CD2-45B9-9C4D-8D2AB8EDC2F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89A6F4F-7CE4-4969-9C42-D3C0C170ED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8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reercup.com/resume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ukri.com/" TargetMode="External"/><Relationship Id="rId2" Type="http://schemas.openxmlformats.org/officeDocument/2006/relationships/hyperlink" Target="https://linkedin.com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vinayakgbiet@gmail.com" TargetMode="External"/><Relationship Id="rId2" Type="http://schemas.openxmlformats.org/officeDocument/2006/relationships/hyperlink" Target="https://www.linkedin.com/in/vinayak-goni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A0CC-2164-0118-213C-04AA4C17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IN" sz="4000" b="1" dirty="0">
                <a:solidFill>
                  <a:schemeClr val="accent2"/>
                </a:solidFill>
              </a:rPr>
              <a:t>Vidya </a:t>
            </a:r>
            <a:r>
              <a:rPr lang="en-IN" sz="4400" b="1" dirty="0" err="1">
                <a:solidFill>
                  <a:schemeClr val="accent2"/>
                </a:solidFill>
              </a:rPr>
              <a:t>Poshak</a:t>
            </a:r>
            <a:r>
              <a:rPr lang="en-IN" sz="4000" b="1" dirty="0">
                <a:solidFill>
                  <a:schemeClr val="accent2"/>
                </a:solidFill>
              </a:rPr>
              <a:t> - Dharwad</a:t>
            </a:r>
            <a:br>
              <a:rPr lang="en-US" sz="4000" b="1" dirty="0">
                <a:solidFill>
                  <a:schemeClr val="accent2"/>
                </a:solidFill>
              </a:rPr>
            </a:br>
            <a:br>
              <a:rPr lang="en-US" sz="4000" b="1" dirty="0">
                <a:solidFill>
                  <a:schemeClr val="accent2"/>
                </a:solidFill>
              </a:rPr>
            </a:br>
            <a:b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Engravers MT" panose="02090707080505020304" pitchFamily="18" charset="0"/>
                <a:ea typeface="Adobe Fangsong Std R" panose="02020400000000000000" pitchFamily="18" charset="-128"/>
                <a:cs typeface="Times New Roman" pitchFamily="18" charset="0"/>
              </a:rPr>
            </a:br>
            <a:b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Engravers MT" panose="02090707080505020304" pitchFamily="18" charset="0"/>
                <a:ea typeface="Adobe Fangsong Std R" panose="02020400000000000000" pitchFamily="18" charset="-128"/>
                <a:cs typeface="Times New Roman" pitchFamily="18" charset="0"/>
              </a:rPr>
            </a:br>
            <a:r>
              <a:rPr lang="en-US" sz="4200" b="1" dirty="0">
                <a:solidFill>
                  <a:schemeClr val="accent2"/>
                </a:solidFill>
              </a:rPr>
              <a:t>20-July-2024</a:t>
            </a:r>
            <a:br>
              <a:rPr lang="en-US" sz="4200" b="1" dirty="0">
                <a:solidFill>
                  <a:schemeClr val="accent2"/>
                </a:solidFill>
              </a:rPr>
            </a:br>
            <a:r>
              <a:rPr lang="en-US" sz="4200" b="1" dirty="0">
                <a:solidFill>
                  <a:schemeClr val="accent2"/>
                </a:solidFill>
              </a:rPr>
              <a:t>Presented by</a:t>
            </a:r>
            <a:br>
              <a:rPr lang="en-US" sz="4200" b="1" dirty="0">
                <a:solidFill>
                  <a:schemeClr val="accent2"/>
                </a:solidFill>
              </a:rPr>
            </a:br>
            <a:r>
              <a:rPr lang="en-US" sz="4200" b="1" dirty="0">
                <a:solidFill>
                  <a:schemeClr val="accent2"/>
                </a:solidFill>
              </a:rPr>
              <a:t>Vinayak Goni</a:t>
            </a:r>
            <a:br>
              <a:rPr lang="en-US" sz="3600" b="1" dirty="0">
                <a:solidFill>
                  <a:srgbClr val="FF0000"/>
                </a:solidFill>
                <a:latin typeface="Adobe Hebrew" panose="02040503050201020203" pitchFamily="18" charset="-79"/>
                <a:ea typeface="Adobe Fangsong Std R" panose="02020400000000000000" pitchFamily="18" charset="-128"/>
                <a:cs typeface="Adobe Hebrew" panose="02040503050201020203" pitchFamily="18" charset="-79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4654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2D6D-0B95-B854-4200-6B8FC0CD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Activity on communication</a:t>
            </a:r>
            <a:br>
              <a:rPr lang="en-IN" dirty="0"/>
            </a:br>
            <a:br>
              <a:rPr lang="en-IN" dirty="0"/>
            </a:br>
            <a:r>
              <a:rPr lang="en-IN" dirty="0"/>
              <a:t>Drawing the Image</a:t>
            </a:r>
          </a:p>
        </p:txBody>
      </p:sp>
    </p:spTree>
    <p:extLst>
      <p:ext uri="{BB962C8B-B14F-4D97-AF65-F5344CB8AC3E}">
        <p14:creationId xmlns:p14="http://schemas.microsoft.com/office/powerpoint/2010/main" val="270833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Making Decisions</a:t>
            </a:r>
            <a:br>
              <a: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Valued by employers for many reasons, being able to make decisions is key to getting on in life. </a:t>
            </a:r>
          </a:p>
          <a:p>
            <a:r>
              <a:rPr lang="en-US" sz="2000" dirty="0"/>
              <a:t>Sometimes the actual decision doesn’t even matter; what matters is that you have made one and moved on.</a:t>
            </a:r>
          </a:p>
          <a:p>
            <a:r>
              <a:rPr lang="en-US" sz="2000" dirty="0"/>
              <a:t>Example of James bond of </a:t>
            </a:r>
            <a:r>
              <a:rPr lang="en-US" sz="2000" dirty="0" err="1"/>
              <a:t>india</a:t>
            </a:r>
            <a:r>
              <a:rPr lang="en-US" sz="2000" dirty="0"/>
              <a:t>.</a:t>
            </a:r>
          </a:p>
          <a:p>
            <a:r>
              <a:rPr lang="en-US" sz="2000" dirty="0"/>
              <a:t>https://www.youtube.com/watch?v=1bDvw4UVmyA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536EA-45DF-4D88-A16D-BE61BD948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80" y="5029200"/>
            <a:ext cx="3962400" cy="19186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Self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600200"/>
            <a:ext cx="6347714" cy="3880773"/>
          </a:xfrm>
        </p:spPr>
        <p:txBody>
          <a:bodyPr>
            <a:normAutofit/>
          </a:bodyPr>
          <a:lstStyle/>
          <a:p>
            <a:r>
              <a:rPr lang="en-US" sz="2000" dirty="0"/>
              <a:t>People who are self-motivated get on by themselves. </a:t>
            </a:r>
          </a:p>
          <a:p>
            <a:r>
              <a:rPr lang="en-US" sz="2000" dirty="0"/>
              <a:t>They don’t need close supervision and they are good to work with because they are generally positive about life and can be counted upon to keep going.</a:t>
            </a:r>
          </a:p>
          <a:p>
            <a:r>
              <a:rPr lang="en-US" sz="2000" dirty="0"/>
              <a:t> It also helps to work on your personal resilience and adaptability to change.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B8226-40AD-4A96-9E91-9CF9A7310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397982"/>
            <a:ext cx="3276600" cy="24600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Body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000" dirty="0"/>
              <a:t>Face is the index of the mind and it clearly displays the persons  interest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Body language presents to the audience what we feel &amp; think about the particular matter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Ex: Nodding one’s head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Body language (</a:t>
            </a:r>
            <a:r>
              <a:rPr lang="en-US" sz="2000" dirty="0" err="1"/>
              <a:t>e.g</a:t>
            </a:r>
            <a:r>
              <a:rPr lang="en-US" sz="2000" dirty="0"/>
              <a:t>, arms crossed, standing, sitting, relaxed)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Emotion of the sender &amp; receiver (</a:t>
            </a:r>
            <a:r>
              <a:rPr lang="en-US" sz="2000" dirty="0" err="1"/>
              <a:t>e.g</a:t>
            </a:r>
            <a:r>
              <a:rPr lang="en-US" sz="2000" dirty="0"/>
              <a:t>, speaking clearly, enthusiastic)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826FB-D087-4E98-A31D-A8D0816D8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-293050"/>
            <a:ext cx="4109224" cy="26132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46E8-C1BA-76B3-3523-35CB5D310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Activity 2</a:t>
            </a:r>
            <a:br>
              <a:rPr lang="en-IN" dirty="0"/>
            </a:br>
            <a:br>
              <a:rPr lang="en-IN" dirty="0"/>
            </a:br>
            <a:r>
              <a:rPr lang="en-IN" dirty="0"/>
              <a:t>Video for activity</a:t>
            </a:r>
          </a:p>
        </p:txBody>
      </p:sp>
    </p:spTree>
    <p:extLst>
      <p:ext uri="{BB962C8B-B14F-4D97-AF65-F5344CB8AC3E}">
        <p14:creationId xmlns:p14="http://schemas.microsoft.com/office/powerpoint/2010/main" val="31936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Leadership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Leadership is a soft skill you can show even if you’re not directly managing others. </a:t>
            </a:r>
          </a:p>
          <a:p>
            <a:r>
              <a:rPr lang="en-US" sz="2000" dirty="0"/>
              <a:t>Leadership can be thought of as a collection of various other soft skills, such as a general positive attitude and outlook, the ability to communicate effectively, and an aptitude for both self-motivating and motivating others.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6AB95-CDF2-40A7-99DE-F92EF83A5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514850"/>
            <a:ext cx="3124200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Team-Work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Like leadership, good teamwork involves a combination of other soft skills. </a:t>
            </a:r>
          </a:p>
          <a:p>
            <a:r>
              <a:rPr lang="en-US" sz="2000" dirty="0"/>
              <a:t>Working in a team towards a common goal requires the intuition and interpersonal acumen to know when to be a leader, and when to be a listener. </a:t>
            </a:r>
          </a:p>
          <a:p>
            <a:r>
              <a:rPr lang="en-US" sz="2000" dirty="0"/>
              <a:t>Good team players are perceptive, as well as receptive to the needs and responsibilities of others.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397A0-71F6-485F-811F-AA1F749E9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4655"/>
            <a:ext cx="3200400" cy="20759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E36E-F6AF-F7E1-717D-752DB959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Activity 3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Arrange the numbers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874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Creativity and Problem-solving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Creativity and problem-solving skills are highly valued because they are hard to develop. </a:t>
            </a:r>
          </a:p>
          <a:p>
            <a:r>
              <a:rPr lang="en-US" sz="2000" dirty="0"/>
              <a:t>There are many people who believe that creative thinkers are born, not made, and there are certainly some people who find these skills much easier.</a:t>
            </a:r>
          </a:p>
          <a:p>
            <a:r>
              <a:rPr lang="en-US" sz="2000" dirty="0"/>
              <a:t> But, like other skills, you can develop them if you work to do so and our pages on these topics will give you some ideas about how to do this.</a:t>
            </a:r>
            <a:br>
              <a:rPr lang="en-US" sz="2000" dirty="0"/>
            </a:b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Time Management and Ability to work under pressure</a:t>
            </a:r>
            <a:br>
              <a:rPr lang="en-US" b="1" dirty="0">
                <a:solidFill>
                  <a:schemeClr val="accent2"/>
                </a:solidFill>
              </a:rPr>
            </a:b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6629400" cy="5029200"/>
          </a:xfrm>
        </p:spPr>
        <p:txBody>
          <a:bodyPr>
            <a:normAutofit/>
          </a:bodyPr>
          <a:lstStyle/>
          <a:p>
            <a:r>
              <a:rPr lang="en-US" sz="2000" dirty="0"/>
              <a:t>Many would say that these two skills, which often go hand-in-hand, are more an attitude than a skill. </a:t>
            </a:r>
          </a:p>
          <a:p>
            <a:r>
              <a:rPr lang="en-US" sz="2000" dirty="0"/>
              <a:t>However they can also be developed and honed, which is why we include them as skills. </a:t>
            </a:r>
          </a:p>
          <a:p>
            <a:r>
              <a:rPr lang="en-US" sz="2000" dirty="0"/>
              <a:t>Highly valued by employers, they are also very useful for organizing a family or a team, and for making sure that the job gets done.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8C97-FCE6-560F-D362-F751F031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Table of contents (TOC)</a:t>
            </a:r>
            <a:br>
              <a:rPr lang="en-IN" dirty="0"/>
            </a:br>
            <a:r>
              <a:rPr lang="en-IN" dirty="0"/>
              <a:t>1. Ice breaker</a:t>
            </a:r>
            <a:br>
              <a:rPr lang="en-IN" dirty="0"/>
            </a:br>
            <a:r>
              <a:rPr lang="en-IN" dirty="0"/>
              <a:t>2. How much negativity do we possess?</a:t>
            </a:r>
            <a:br>
              <a:rPr lang="en-IN" dirty="0"/>
            </a:br>
            <a:r>
              <a:rPr lang="en-IN" dirty="0"/>
              <a:t>3. Story of a Bumble bee</a:t>
            </a:r>
            <a:br>
              <a:rPr lang="en-IN" dirty="0"/>
            </a:br>
            <a:r>
              <a:rPr lang="en-IN" dirty="0"/>
              <a:t>4. Soft skills</a:t>
            </a:r>
            <a:br>
              <a:rPr lang="en-IN" dirty="0"/>
            </a:br>
            <a:r>
              <a:rPr lang="en-IN" dirty="0"/>
              <a:t>4. All that matters is attitude</a:t>
            </a:r>
            <a:br>
              <a:rPr lang="en-IN" dirty="0"/>
            </a:br>
            <a:r>
              <a:rPr lang="en-IN" dirty="0"/>
              <a:t>5. Building Resume</a:t>
            </a:r>
            <a:br>
              <a:rPr lang="en-IN" dirty="0"/>
            </a:br>
            <a:r>
              <a:rPr lang="en-IN" dirty="0"/>
              <a:t>6. Facing the interview(s)</a:t>
            </a:r>
            <a:br>
              <a:rPr lang="en-IN" dirty="0"/>
            </a:br>
            <a:r>
              <a:rPr lang="en-IN" dirty="0"/>
              <a:t>7. References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7152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0A5B-81F6-28D7-A8C2-8E40085C8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60400"/>
            <a:ext cx="6347713" cy="1320800"/>
          </a:xfrm>
        </p:spPr>
        <p:txBody>
          <a:bodyPr/>
          <a:lstStyle/>
          <a:p>
            <a:r>
              <a:rPr lang="en-IN" dirty="0"/>
              <a:t>Activity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D31B3-B7CF-45BC-CD28-12E295E8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57400"/>
            <a:ext cx="3581400" cy="32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2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0A4D-7EA1-8F69-DAB8-2241403A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5</a:t>
            </a:r>
            <a:br>
              <a:rPr lang="en-IN" dirty="0"/>
            </a:br>
            <a:r>
              <a:rPr lang="en-IN" dirty="0"/>
              <a:t>Problem of a bullock cart</a:t>
            </a:r>
          </a:p>
        </p:txBody>
      </p:sp>
    </p:spTree>
    <p:extLst>
      <p:ext uri="{BB962C8B-B14F-4D97-AF65-F5344CB8AC3E}">
        <p14:creationId xmlns:p14="http://schemas.microsoft.com/office/powerpoint/2010/main" val="392766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8D5BF9-4924-6DF4-816C-9847513F7494}"/>
              </a:ext>
            </a:extLst>
          </p:cNvPr>
          <p:cNvSpPr/>
          <p:nvPr/>
        </p:nvSpPr>
        <p:spPr>
          <a:xfrm>
            <a:off x="1905026" y="1264968"/>
            <a:ext cx="6292427" cy="148502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Story of a Man with only hand</a:t>
            </a:r>
          </a:p>
          <a:p>
            <a:pPr algn="ctr"/>
            <a:endParaRPr lang="en-US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https://www.youtube.com/watch?v=HnANWZHfykU</a:t>
            </a:r>
          </a:p>
        </p:txBody>
      </p:sp>
    </p:spTree>
    <p:extLst>
      <p:ext uri="{BB962C8B-B14F-4D97-AF65-F5344CB8AC3E}">
        <p14:creationId xmlns:p14="http://schemas.microsoft.com/office/powerpoint/2010/main" val="107506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EB04F-A356-079E-6D98-691FA09B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15" y="914049"/>
            <a:ext cx="690897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More and more businesses are considering soft skills as important job as an criteria.</a:t>
            </a:r>
          </a:p>
          <a:p>
            <a:r>
              <a:rPr lang="en-US" sz="2000" dirty="0"/>
              <a:t>An increase in service industry emphasizes the need for soft skills.</a:t>
            </a:r>
          </a:p>
          <a:p>
            <a:r>
              <a:rPr lang="en-US" sz="2000" dirty="0"/>
              <a:t>Soft skills are used in personal and personal life.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A1906-A21D-4477-ADFF-11A018990333}"/>
              </a:ext>
            </a:extLst>
          </p:cNvPr>
          <p:cNvSpPr txBox="1"/>
          <p:nvPr/>
        </p:nvSpPr>
        <p:spPr>
          <a:xfrm>
            <a:off x="168443" y="1188914"/>
            <a:ext cx="88793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endParaRPr lang="en-IN" sz="2400" dirty="0">
              <a:latin typeface="Algerian" panose="04020705040A02060702" pitchFamily="82" charset="0"/>
              <a:ea typeface="Adobe Fangsong Std R" panose="02020400000000000000" pitchFamily="18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B048D-3D93-8C12-A958-B774B559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64" y="857250"/>
            <a:ext cx="68872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6CE9D-A81B-94B8-341C-3056A819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63" y="857250"/>
            <a:ext cx="68936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91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1385A4-C3DA-BB35-0074-0D69AFA5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81" y="857250"/>
            <a:ext cx="68454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29808"/>
      </p:ext>
    </p:extLst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F75C8E-FB87-50DE-2290-486AF08A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9" y="857250"/>
            <a:ext cx="68517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6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3CFCB3-6C79-A417-4A17-F209F99F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849545"/>
            <a:ext cx="695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84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pic>
        <p:nvPicPr>
          <p:cNvPr id="4" name="Picture 3" descr="A close-up of a bee&#10;&#10;Description automatically generated">
            <a:extLst>
              <a:ext uri="{FF2B5EF4-FFF2-40B4-BE49-F238E27FC236}">
                <a16:creationId xmlns:a16="http://schemas.microsoft.com/office/drawing/2014/main" id="{41536386-4D2F-CC0B-7F21-E2ED0A05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94" t="9091" r="31422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B5A3A-F534-E538-E792-DA8A32C2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422" y="1678665"/>
            <a:ext cx="291587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Bumble bee</a:t>
            </a:r>
          </a:p>
        </p:txBody>
      </p:sp>
    </p:spTree>
    <p:extLst>
      <p:ext uri="{BB962C8B-B14F-4D97-AF65-F5344CB8AC3E}">
        <p14:creationId xmlns:p14="http://schemas.microsoft.com/office/powerpoint/2010/main" val="27159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C3EB45-C55D-A089-99F1-9EB10552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28" y="857250"/>
            <a:ext cx="68349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A391A6-A409-5FCE-964D-D9059208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18" y="857250"/>
            <a:ext cx="68433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AD9AF-2FFC-57D4-7902-4F02BDD6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13" y="1083820"/>
            <a:ext cx="7787774" cy="31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55251"/>
      </p:ext>
    </p:extLst>
  </p:cSld>
  <p:clrMapOvr>
    <a:masterClrMapping/>
  </p:clrMapOvr>
  <p:transition spd="slow"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C0067-040E-FFFA-7EAF-02D5756C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78" y="1956695"/>
            <a:ext cx="403678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26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AEE7F5-F878-9C34-70F7-DABD0001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9" y="857250"/>
            <a:ext cx="6912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0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FDF75C-3EFC-02FE-B890-8C562C20DDF2}"/>
              </a:ext>
            </a:extLst>
          </p:cNvPr>
          <p:cNvSpPr/>
          <p:nvPr/>
        </p:nvSpPr>
        <p:spPr>
          <a:xfrm>
            <a:off x="1748511" y="1083190"/>
            <a:ext cx="4077077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IN" sz="36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Building a Resume</a:t>
            </a:r>
          </a:p>
        </p:txBody>
      </p:sp>
    </p:spTree>
    <p:extLst>
      <p:ext uri="{BB962C8B-B14F-4D97-AF65-F5344CB8AC3E}">
        <p14:creationId xmlns:p14="http://schemas.microsoft.com/office/powerpoint/2010/main" val="35462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299B4-5256-2D56-F1E7-346418CE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962" y="857250"/>
            <a:ext cx="39880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D94147-5C16-C826-0EDE-8723788C3BF1}"/>
              </a:ext>
            </a:extLst>
          </p:cNvPr>
          <p:cNvSpPr/>
          <p:nvPr/>
        </p:nvSpPr>
        <p:spPr>
          <a:xfrm>
            <a:off x="1557053" y="1190605"/>
            <a:ext cx="6310830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Few websites to your rescue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BB33C-FE8A-CA7B-7213-641A9D6A540E}"/>
              </a:ext>
            </a:extLst>
          </p:cNvPr>
          <p:cNvSpPr txBox="1"/>
          <p:nvPr/>
        </p:nvSpPr>
        <p:spPr>
          <a:xfrm>
            <a:off x="1272448" y="2435416"/>
            <a:ext cx="714719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Career cup</a:t>
            </a:r>
          </a:p>
          <a:p>
            <a:r>
              <a:rPr 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https://www.careercup.com/resume</a:t>
            </a:r>
            <a:endParaRPr 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en-US" sz="13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Zetty</a:t>
            </a:r>
            <a:endParaRPr 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https://zety.com/ </a:t>
            </a:r>
          </a:p>
          <a:p>
            <a:endParaRPr lang="en-IN" sz="1350" dirty="0"/>
          </a:p>
          <a:p>
            <a:r>
              <a:rPr lang="en-IN" sz="1350" dirty="0"/>
              <a:t>3. Nova</a:t>
            </a:r>
          </a:p>
          <a:p>
            <a:r>
              <a:rPr lang="en-IN" sz="1350" dirty="0"/>
              <a:t>https://novoresume.com/</a:t>
            </a:r>
          </a:p>
          <a:p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363116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36D32-F8D1-89DA-4AD4-1D64D3F4BEA5}"/>
              </a:ext>
            </a:extLst>
          </p:cNvPr>
          <p:cNvSpPr/>
          <p:nvPr/>
        </p:nvSpPr>
        <p:spPr>
          <a:xfrm>
            <a:off x="1118922" y="1942506"/>
            <a:ext cx="7501092" cy="173124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How to prepare for the interview </a:t>
            </a:r>
          </a:p>
          <a:p>
            <a:pPr algn="ctr"/>
            <a:r>
              <a:rPr lang="en-US" sz="36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and </a:t>
            </a:r>
          </a:p>
          <a:p>
            <a:pPr algn="ctr"/>
            <a:r>
              <a:rPr lang="en-US" sz="36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face the interview(s)</a:t>
            </a:r>
          </a:p>
        </p:txBody>
      </p:sp>
    </p:spTree>
    <p:extLst>
      <p:ext uri="{BB962C8B-B14F-4D97-AF65-F5344CB8AC3E}">
        <p14:creationId xmlns:p14="http://schemas.microsoft.com/office/powerpoint/2010/main" val="20087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36D32-F8D1-89DA-4AD4-1D64D3F4BEA5}"/>
              </a:ext>
            </a:extLst>
          </p:cNvPr>
          <p:cNvSpPr/>
          <p:nvPr/>
        </p:nvSpPr>
        <p:spPr>
          <a:xfrm>
            <a:off x="457200" y="838200"/>
            <a:ext cx="7890109" cy="505523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Coding challenge platforms</a:t>
            </a:r>
          </a:p>
          <a:p>
            <a:endParaRPr lang="en-US" sz="40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https://leetcode.com/</a:t>
            </a:r>
          </a:p>
          <a:p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https://www.geeksforgeeks.org/</a:t>
            </a:r>
          </a:p>
          <a:p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https://www.hackerrank.com/</a:t>
            </a:r>
          </a:p>
          <a:p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https://www.hackerearth.com/</a:t>
            </a:r>
          </a:p>
          <a:p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https://www.freecodecamp.org/</a:t>
            </a:r>
          </a:p>
          <a:p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https://www.codechef.com/</a:t>
            </a:r>
          </a:p>
        </p:txBody>
      </p:sp>
    </p:spTree>
    <p:extLst>
      <p:ext uri="{BB962C8B-B14F-4D97-AF65-F5344CB8AC3E}">
        <p14:creationId xmlns:p14="http://schemas.microsoft.com/office/powerpoint/2010/main" val="5116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63F49-BE3E-D068-1AB8-96F1FB4D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63" y="857250"/>
            <a:ext cx="5100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D1152-8648-214E-F92B-62A8A02C79CB}"/>
              </a:ext>
            </a:extLst>
          </p:cNvPr>
          <p:cNvSpPr/>
          <p:nvPr/>
        </p:nvSpPr>
        <p:spPr>
          <a:xfrm>
            <a:off x="1704914" y="1190605"/>
            <a:ext cx="6015108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Few websites to your rescue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0D686-C0DB-6D21-F34E-9D9DF07A2695}"/>
              </a:ext>
            </a:extLst>
          </p:cNvPr>
          <p:cNvSpPr txBox="1"/>
          <p:nvPr/>
        </p:nvSpPr>
        <p:spPr>
          <a:xfrm>
            <a:off x="1272448" y="2435416"/>
            <a:ext cx="714719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350" dirty="0"/>
          </a:p>
          <a:p>
            <a:r>
              <a:rPr lang="en-IN" sz="1350" dirty="0"/>
              <a:t>1. </a:t>
            </a:r>
            <a:r>
              <a:rPr lang="en-IN" sz="1350" dirty="0" err="1"/>
              <a:t>Linkedin</a:t>
            </a:r>
            <a:endParaRPr lang="en-IN" sz="1350" dirty="0"/>
          </a:p>
          <a:p>
            <a:r>
              <a:rPr lang="en-IN" sz="1350" dirty="0">
                <a:hlinkClick r:id="rId2"/>
              </a:rPr>
              <a:t>https://linkedin.com/</a:t>
            </a:r>
            <a:endParaRPr lang="en-IN" sz="1350" dirty="0"/>
          </a:p>
          <a:p>
            <a:endParaRPr lang="en-IN" sz="1350" dirty="0"/>
          </a:p>
          <a:p>
            <a:r>
              <a:rPr lang="en-IN" sz="1350" dirty="0"/>
              <a:t>2. Naukri</a:t>
            </a:r>
          </a:p>
          <a:p>
            <a:r>
              <a:rPr lang="en-IN" sz="1350" dirty="0">
                <a:hlinkClick r:id="rId3"/>
              </a:rPr>
              <a:t>https://www.naukri.com/</a:t>
            </a:r>
            <a:endParaRPr lang="en-IN" sz="1350" dirty="0"/>
          </a:p>
          <a:p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11286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857FF-C88A-FB00-9C6B-96160D6A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 and Credits</a:t>
            </a:r>
            <a:br>
              <a:rPr lang="en-IN" dirty="0"/>
            </a:br>
            <a:r>
              <a:rPr lang="en-IN" dirty="0"/>
              <a:t>1. Google </a:t>
            </a:r>
            <a:br>
              <a:rPr lang="en-IN" dirty="0"/>
            </a:br>
            <a:r>
              <a:rPr lang="en-IN" dirty="0"/>
              <a:t>2. YouTube</a:t>
            </a:r>
            <a:br>
              <a:rPr lang="en-IN" dirty="0"/>
            </a:br>
            <a:r>
              <a:rPr lang="en-IN" dirty="0"/>
              <a:t>3. </a:t>
            </a:r>
            <a:r>
              <a:rPr lang="en-IN" dirty="0" err="1"/>
              <a:t>Mahatria</a:t>
            </a:r>
            <a:r>
              <a:rPr lang="en-IN" dirty="0"/>
              <a:t> AKA T </a:t>
            </a:r>
            <a:r>
              <a:rPr lang="en-IN" dirty="0" err="1"/>
              <a:t>T</a:t>
            </a:r>
            <a:r>
              <a:rPr lang="en-IN" dirty="0"/>
              <a:t> Rangarajan</a:t>
            </a:r>
            <a:br>
              <a:rPr lang="en-IN" dirty="0"/>
            </a:br>
            <a:r>
              <a:rPr lang="en-IN" dirty="0"/>
              <a:t>4. Gururaj </a:t>
            </a:r>
            <a:r>
              <a:rPr lang="en-IN" dirty="0" err="1"/>
              <a:t>Karjagi</a:t>
            </a:r>
            <a:br>
              <a:rPr lang="en-IN" dirty="0"/>
            </a:br>
            <a:r>
              <a:rPr lang="en-IN" dirty="0"/>
              <a:t>5. Sandeep Maheshwari</a:t>
            </a:r>
            <a:br>
              <a:rPr lang="en-IN" dirty="0"/>
            </a:br>
            <a:r>
              <a:rPr lang="en-IN" dirty="0"/>
              <a:t>6. Puzzles to puzzle you – By </a:t>
            </a:r>
            <a:r>
              <a:rPr lang="en-IN" dirty="0" err="1"/>
              <a:t>Shakuntaladevi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1385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breeze.wav"/>
          </p:stSnd>
        </p:sndAc>
      </p:transition>
    </mc:Choice>
    <mc:Fallback xmlns="">
      <p:transition spd="slow">
        <p:fade/>
        <p:sndAc>
          <p:stSnd>
            <p:snd r:embed="rId3" name="breez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4F8204F-3BB5-FD27-6B24-2C71E462D408}"/>
              </a:ext>
            </a:extLst>
          </p:cNvPr>
          <p:cNvSpPr txBox="1">
            <a:spLocks/>
          </p:cNvSpPr>
          <p:nvPr/>
        </p:nvSpPr>
        <p:spPr>
          <a:xfrm>
            <a:off x="1324995" y="2416002"/>
            <a:ext cx="6683765" cy="220075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700" dirty="0"/>
              <a:t>I am reachable here</a:t>
            </a:r>
          </a:p>
          <a:p>
            <a:endParaRPr lang="en-IN" sz="2700" dirty="0"/>
          </a:p>
          <a:p>
            <a:pPr marL="557213" indent="-557213">
              <a:buAutoNum type="arabicPeriod"/>
            </a:pPr>
            <a:r>
              <a:rPr lang="en-IN" sz="2700" dirty="0">
                <a:latin typeface="-apple-system"/>
                <a:hlinkClick r:id="rId2"/>
              </a:rPr>
              <a:t>linkedin.com/in/</a:t>
            </a:r>
            <a:r>
              <a:rPr lang="en-IN" sz="2700" dirty="0" err="1">
                <a:latin typeface="-apple-system"/>
                <a:hlinkClick r:id="rId2"/>
              </a:rPr>
              <a:t>vinayak-goni</a:t>
            </a:r>
            <a:endParaRPr lang="en-IN" sz="2700" dirty="0">
              <a:latin typeface="-apple-system"/>
            </a:endParaRPr>
          </a:p>
          <a:p>
            <a:pPr marL="557213" indent="-557213">
              <a:buAutoNum type="arabicPeriod"/>
            </a:pPr>
            <a:r>
              <a:rPr lang="en-IN" sz="2700" dirty="0"/>
              <a:t>Email: </a:t>
            </a:r>
            <a:r>
              <a:rPr lang="en-IN" sz="2700" dirty="0">
                <a:hlinkClick r:id="rId3"/>
              </a:rPr>
              <a:t>vinayakgbiet@gmail.com</a:t>
            </a:r>
            <a:endParaRPr lang="en-IN" sz="2700" dirty="0"/>
          </a:p>
          <a:p>
            <a:pPr marL="557213" indent="-557213">
              <a:buAutoNum type="arabicPeriod"/>
            </a:pPr>
            <a:r>
              <a:rPr lang="en-IN" sz="2700" dirty="0"/>
              <a:t>Phone: +91-7795640413</a:t>
            </a:r>
          </a:p>
        </p:txBody>
      </p:sp>
    </p:spTree>
    <p:extLst>
      <p:ext uri="{BB962C8B-B14F-4D97-AF65-F5344CB8AC3E}">
        <p14:creationId xmlns:p14="http://schemas.microsoft.com/office/powerpoint/2010/main" val="347361674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4F8204F-3BB5-FD27-6B24-2C71E462D408}"/>
              </a:ext>
            </a:extLst>
          </p:cNvPr>
          <p:cNvSpPr txBox="1">
            <a:spLocks/>
          </p:cNvSpPr>
          <p:nvPr/>
        </p:nvSpPr>
        <p:spPr>
          <a:xfrm>
            <a:off x="1324995" y="2416002"/>
            <a:ext cx="6683765" cy="220075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0AF6D-35CC-D97E-2B23-130B6ABA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10" y="1599265"/>
            <a:ext cx="6080180" cy="354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380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3200"/>
            <a:ext cx="7010400" cy="1054250"/>
          </a:xfrm>
        </p:spPr>
        <p:txBody>
          <a:bodyPr>
            <a:noAutofit/>
          </a:bodyPr>
          <a:lstStyle/>
          <a:p>
            <a:r>
              <a:rPr lang="en-US" sz="8000" dirty="0">
                <a:latin typeface="Agent Orange" panose="00000400000000000000" pitchFamily="2" charset="0"/>
                <a:cs typeface="Agent Orange" panose="00000400000000000000" pitchFamily="2" charset="0"/>
              </a:rPr>
              <a:t>Thanks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Soft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rebuchet MS (Body)"/>
                <a:cs typeface="Times New Roman" pitchFamily="18" charset="0"/>
              </a:rPr>
              <a:t>What are Soft skills?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Importance of Soft Skill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Important Soft Skills?</a:t>
            </a:r>
          </a:p>
          <a:p>
            <a:pPr>
              <a:buNone/>
            </a:pPr>
            <a:r>
              <a:rPr lang="en-US" sz="2000" dirty="0">
                <a:latin typeface="Trebuchet MS (Body)"/>
                <a:cs typeface="Times New Roman" pitchFamily="18" charset="0"/>
              </a:rPr>
              <a:t>                 Communication skills</a:t>
            </a:r>
          </a:p>
          <a:p>
            <a:pPr>
              <a:buNone/>
            </a:pPr>
            <a:r>
              <a:rPr lang="en-US" sz="2000" dirty="0">
                <a:latin typeface="Trebuchet MS (Body)"/>
                <a:cs typeface="Times New Roman" pitchFamily="18" charset="0"/>
              </a:rPr>
              <a:t>                 Body language</a:t>
            </a:r>
          </a:p>
          <a:p>
            <a:pPr>
              <a:buNone/>
            </a:pPr>
            <a:r>
              <a:rPr lang="en-US" sz="2000" dirty="0">
                <a:latin typeface="Trebuchet MS (Body)"/>
                <a:cs typeface="Times New Roman" pitchFamily="18" charset="0"/>
              </a:rPr>
              <a:t>                 Making Decisions</a:t>
            </a:r>
          </a:p>
          <a:p>
            <a:pPr>
              <a:buNone/>
            </a:pPr>
            <a:r>
              <a:rPr lang="en-US" sz="2000" dirty="0">
                <a:latin typeface="Trebuchet MS (Body)"/>
                <a:cs typeface="Times New Roman" pitchFamily="18" charset="0"/>
              </a:rPr>
              <a:t>                 Self Motivation</a:t>
            </a:r>
          </a:p>
          <a:p>
            <a:pPr>
              <a:buNone/>
            </a:pPr>
            <a:r>
              <a:rPr lang="en-US" sz="2000" dirty="0">
                <a:latin typeface="Trebuchet MS (Body)"/>
                <a:cs typeface="Times New Roman" pitchFamily="18" charset="0"/>
              </a:rPr>
              <a:t>                 Leadership Skills</a:t>
            </a:r>
          </a:p>
          <a:p>
            <a:pPr>
              <a:buNone/>
            </a:pPr>
            <a:r>
              <a:rPr lang="en-US" sz="2000" dirty="0">
                <a:latin typeface="Trebuchet MS (Body)"/>
                <a:cs typeface="Times New Roman" pitchFamily="18" charset="0"/>
              </a:rPr>
              <a:t>                 Team-Working Skills</a:t>
            </a:r>
          </a:p>
          <a:p>
            <a:pPr>
              <a:buNone/>
            </a:pPr>
            <a:r>
              <a:rPr lang="en-US" sz="2000" dirty="0">
                <a:latin typeface="Trebuchet MS (Body)"/>
                <a:cs typeface="Times New Roman" pitchFamily="18" charset="0"/>
              </a:rPr>
              <a:t>                 Creativity and Problem-Solving Skills</a:t>
            </a:r>
          </a:p>
          <a:p>
            <a:pPr>
              <a:buNone/>
            </a:pPr>
            <a:r>
              <a:rPr lang="en-US" sz="2000" dirty="0">
                <a:latin typeface="Trebuchet MS (Body)"/>
                <a:cs typeface="Times New Roman" pitchFamily="18" charset="0"/>
              </a:rPr>
              <a:t>                 Time Management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Conclusion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are Soft skills?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5029200"/>
          </a:xfrm>
        </p:spPr>
        <p:txBody>
          <a:bodyPr>
            <a:normAutofit/>
          </a:bodyPr>
          <a:lstStyle/>
          <a:p>
            <a:r>
              <a:rPr lang="en-US" sz="2000" dirty="0"/>
              <a:t>Soft skills is a synonym for "people skills." The term describes those personal attributes that indicate a high level of emotional intelligence.</a:t>
            </a:r>
          </a:p>
          <a:p>
            <a:r>
              <a:rPr lang="en-US" sz="2000" dirty="0"/>
              <a:t>Unlike hard skills, which describe a person's technical skill set and ability to perform specific tasks, soft skills are broadly applicable across job titles and industries.</a:t>
            </a:r>
          </a:p>
          <a:p>
            <a:r>
              <a:rPr lang="en-US" sz="2000" dirty="0"/>
              <a:t> It's often said that hard skills will get you an interview but you need soft skills to get -- and keep -- the job.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Importance of Soft </a:t>
            </a: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en-US" b="1" dirty="0">
                <a:solidFill>
                  <a:schemeClr val="accent2"/>
                </a:solidFill>
              </a:rPr>
              <a:t>kill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488613"/>
            <a:ext cx="6347714" cy="3880773"/>
          </a:xfrm>
        </p:spPr>
        <p:txBody>
          <a:bodyPr>
            <a:normAutofit/>
          </a:bodyPr>
          <a:lstStyle/>
          <a:p>
            <a:r>
              <a:rPr lang="en-US" sz="2000" dirty="0"/>
              <a:t>To handle interpersonal relations</a:t>
            </a:r>
          </a:p>
          <a:p>
            <a:r>
              <a:rPr lang="en-US" sz="2000" dirty="0"/>
              <a:t>To take appropriate decisions</a:t>
            </a:r>
          </a:p>
          <a:p>
            <a:r>
              <a:rPr lang="en-US" sz="2000" dirty="0"/>
              <a:t>To communicate effectively </a:t>
            </a:r>
          </a:p>
          <a:p>
            <a:r>
              <a:rPr lang="en-US" sz="2000" dirty="0"/>
              <a:t>To have good impression and impact to gain  professional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34B8E-D039-47C9-A8F7-0A4F6A9C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7" y="3657600"/>
            <a:ext cx="6019803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What are the Most Important Soft Skills?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510540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rebuchet MS (Body)"/>
                <a:cs typeface="Times New Roman" pitchFamily="18" charset="0"/>
              </a:rPr>
              <a:t>Communication skills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Body language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Making Decisions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Self Motivation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Leadership Skills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Team-Working Skills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Creativity and Problem-Solving Skills</a:t>
            </a:r>
          </a:p>
          <a:p>
            <a:r>
              <a:rPr lang="en-US" sz="2000" dirty="0">
                <a:latin typeface="Trebuchet MS (Body)"/>
                <a:cs typeface="Times New Roman" pitchFamily="18" charset="0"/>
              </a:rPr>
              <a:t>Time Management and ability to work under Pressure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16637"/>
            <a:ext cx="6347713" cy="762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Communication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Communication skills are always top of the ‘essential skills’ list in any job advertisement. </a:t>
            </a:r>
          </a:p>
          <a:p>
            <a:r>
              <a:rPr lang="en-US" sz="2000" dirty="0"/>
              <a:t>People with strong communication skills can build relationships (from the initial building rapport through to a longer-term relationship), listen well, and vary their communication to suit the circumstances.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33DF9-06EE-4BF9-B293-87DD3E888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91000"/>
            <a:ext cx="2667000" cy="266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</TotalTime>
  <Words>1058</Words>
  <Application>Microsoft Office PowerPoint</Application>
  <PresentationFormat>On-screen Show (4:3)</PresentationFormat>
  <Paragraphs>115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Adobe Fangsong Std R</vt:lpstr>
      <vt:lpstr>Adobe Hebrew</vt:lpstr>
      <vt:lpstr>Agent Orange</vt:lpstr>
      <vt:lpstr>Algerian</vt:lpstr>
      <vt:lpstr>-apple-system</vt:lpstr>
      <vt:lpstr>Arial</vt:lpstr>
      <vt:lpstr>Calibri</vt:lpstr>
      <vt:lpstr>Engravers MT</vt:lpstr>
      <vt:lpstr>Times New Roman</vt:lpstr>
      <vt:lpstr>Trebuchet MS</vt:lpstr>
      <vt:lpstr>Trebuchet MS (Body)</vt:lpstr>
      <vt:lpstr>Wingdings 3</vt:lpstr>
      <vt:lpstr>Facet</vt:lpstr>
      <vt:lpstr>Vidya Poshak - Dharwad    20-July-2024 Presented by Vinayak Goni </vt:lpstr>
      <vt:lpstr>Table of contents (TOC) 1. Ice breaker 2. How much negativity do we possess? 3. Story of a Bumble bee 4. Soft skills 4. All that matters is attitude 5. Building Resume 6. Facing the interview(s) 7. References </vt:lpstr>
      <vt:lpstr>Bumble bee</vt:lpstr>
      <vt:lpstr>PowerPoint Presentation</vt:lpstr>
      <vt:lpstr>Soft skills</vt:lpstr>
      <vt:lpstr>What are Soft skills?</vt:lpstr>
      <vt:lpstr>Importance of Soft Skill</vt:lpstr>
      <vt:lpstr>What are the Most Important Soft Skills?</vt:lpstr>
      <vt:lpstr>Communication skills</vt:lpstr>
      <vt:lpstr>Activity on communication  Drawing the Image</vt:lpstr>
      <vt:lpstr>Making Decisions </vt:lpstr>
      <vt:lpstr>Self Motivation</vt:lpstr>
      <vt:lpstr>Body language</vt:lpstr>
      <vt:lpstr>Activity 2  Video for activity</vt:lpstr>
      <vt:lpstr>Leadership</vt:lpstr>
      <vt:lpstr>Team-Work</vt:lpstr>
      <vt:lpstr>Activity 3  Arrange the numbers </vt:lpstr>
      <vt:lpstr>Creativity and Problem-solving</vt:lpstr>
      <vt:lpstr>Time Management and Ability to work under pressure </vt:lpstr>
      <vt:lpstr>Activity 4</vt:lpstr>
      <vt:lpstr>Activity 5 Problem of a bullock cart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and Credits 1. Google  2. YouTube 3. Mahatria AKA T T Rangarajan 4. Gururaj Karjagi 5. Sandeep Maheshwari 6. Puzzles to puzzle you – By Shakuntaladevi</vt:lpstr>
      <vt:lpstr>PowerPoint Presentation</vt:lpstr>
      <vt:lpstr>PowerPoint Presentation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Soft skills?</dc:title>
  <dc:creator>Sumit Thakur</dc:creator>
  <cp:lastModifiedBy>Vinayak Goni</cp:lastModifiedBy>
  <cp:revision>27</cp:revision>
  <dcterms:created xsi:type="dcterms:W3CDTF">2017-04-10T12:26:18Z</dcterms:created>
  <dcterms:modified xsi:type="dcterms:W3CDTF">2024-07-18T18:20:12Z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386b39a-f873-4afb-95b7-159453b5f857_Enabled">
    <vt:lpwstr>true</vt:lpwstr>
  </property>
  <property fmtid="{D5CDD505-2E9C-101B-9397-08002B2CF9AE}" pid="3" name="MSIP_Label_9386b39a-f873-4afb-95b7-159453b5f857_SetDate">
    <vt:lpwstr>2024-07-17T17:03:22Z</vt:lpwstr>
  </property>
  <property fmtid="{D5CDD505-2E9C-101B-9397-08002B2CF9AE}" pid="4" name="MSIP_Label_9386b39a-f873-4afb-95b7-159453b5f857_Method">
    <vt:lpwstr>Standard</vt:lpwstr>
  </property>
  <property fmtid="{D5CDD505-2E9C-101B-9397-08002B2CF9AE}" pid="5" name="MSIP_Label_9386b39a-f873-4afb-95b7-159453b5f857_Name">
    <vt:lpwstr>General</vt:lpwstr>
  </property>
  <property fmtid="{D5CDD505-2E9C-101B-9397-08002B2CF9AE}" pid="6" name="MSIP_Label_9386b39a-f873-4afb-95b7-159453b5f857_SiteId">
    <vt:lpwstr>3d918542-68a9-4e89-ac7a-0f74754ddb24</vt:lpwstr>
  </property>
  <property fmtid="{D5CDD505-2E9C-101B-9397-08002B2CF9AE}" pid="7" name="MSIP_Label_9386b39a-f873-4afb-95b7-159453b5f857_ActionId">
    <vt:lpwstr>10a0f089-6aef-4e6c-ae0c-73bc599132f4</vt:lpwstr>
  </property>
  <property fmtid="{D5CDD505-2E9C-101B-9397-08002B2CF9AE}" pid="8" name="MSIP_Label_9386b39a-f873-4afb-95b7-159453b5f857_ContentBits">
    <vt:lpwstr>0</vt:lpwstr>
  </property>
</Properties>
</file>